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65" r:id="rId4"/>
    <p:sldId id="257" r:id="rId5"/>
    <p:sldId id="259" r:id="rId6"/>
    <p:sldId id="260" r:id="rId7"/>
    <p:sldId id="261" r:id="rId8"/>
    <p:sldId id="264" r:id="rId9"/>
    <p:sldId id="266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73" autoAdjust="0"/>
    <p:restoredTop sz="94610"/>
  </p:normalViewPr>
  <p:slideViewPr>
    <p:cSldViewPr snapToGrid="0" snapToObjects="1">
      <p:cViewPr>
        <p:scale>
          <a:sx n="100" d="100"/>
          <a:sy n="100" d="100"/>
        </p:scale>
        <p:origin x="787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591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59CE-89D8-C848-0DE5-AF4FBEBE3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8B4D9C-FC7B-3BEF-0F06-68AF893E4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E51F8-2D40-3C06-B983-193664AAC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68D78F-AC9B-AD39-F354-E426D47258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19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A72AA-C86A-F17C-C3B8-322F04344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F7EC08-BB19-2845-CF0E-BC21A5332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C09A1-D665-032F-9510-0CFF92BFB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F25F6-163B-D45C-7E48-08C7C1B717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40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BD9C5-3DB1-5F02-E6B0-5D9EFE72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5D7EC-CD18-04FB-2FF5-1405A0663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628BDE-A433-C736-969E-092653A6D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C33EE-B639-B1E5-AE32-2BE78D3119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07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03D24-3137-C56B-C775-EF6E58749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794832-2AA1-FF6E-81ED-2EB1788B0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FCD4A6-A860-CFD6-FEE7-63EABE3D18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User-provided Annual Meeting Recap document and user-requested annual meeting goals.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207492-7682-8893-2F38-38ED4D9D14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49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E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E5C"/>
          </a:solidFill>
          <a:ln w="12700">
            <a:solidFill>
              <a:srgbClr val="173E5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080760"/>
            <a:ext cx="12191695" cy="77724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5879592"/>
            <a:ext cx="12191695" cy="109728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28016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2026 CCL Annual Meeting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822960" y="2148840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DCEE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look back at CCL events, projects, volunteers, and priorities for the year ahead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22960" y="525780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Croatan Civic League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6263640"/>
            <a:ext cx="10515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 you to the neighbors and volunteers who made this year possible.</a:t>
            </a:r>
            <a:endParaRPr lang="en-US" sz="1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D61A4-9FA4-36A4-F5C7-4AC6859E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9664905-593F-B689-F710-0DC15A01D493}"/>
              </a:ext>
            </a:extLst>
          </p:cNvPr>
          <p:cNvSpPr/>
          <p:nvPr/>
        </p:nvSpPr>
        <p:spPr>
          <a:xfrm>
            <a:off x="-36577" y="-11776"/>
            <a:ext cx="12191695" cy="6858000"/>
          </a:xfrm>
          <a:prstGeom prst="rect">
            <a:avLst/>
          </a:prstGeom>
          <a:solidFill>
            <a:srgbClr val="F5EFE5"/>
          </a:solidFill>
          <a:ln w="12700">
            <a:solidFill>
              <a:srgbClr val="F5EF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92D2A91-2F52-F86C-71F0-822B3A1421C4}"/>
              </a:ext>
            </a:extLst>
          </p:cNvPr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6E64565-2B06-435B-E944-A78EAA3A8FC3}"/>
              </a:ext>
            </a:extLst>
          </p:cNvPr>
          <p:cNvSpPr/>
          <p:nvPr/>
        </p:nvSpPr>
        <p:spPr>
          <a:xfrm>
            <a:off x="384048" y="0"/>
            <a:ext cx="118872" cy="6858000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EF5E99D-FCB0-96BE-1CEA-62C9A18374F5}"/>
              </a:ext>
            </a:extLst>
          </p:cNvPr>
          <p:cNvSpPr/>
          <p:nvPr/>
        </p:nvSpPr>
        <p:spPr>
          <a:xfrm>
            <a:off x="868680" y="4114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Todays Agenda</a:t>
            </a:r>
            <a:endParaRPr lang="en-US" sz="32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8F75C91-D021-0BD3-A0B3-0E81CB909F32}"/>
              </a:ext>
            </a:extLst>
          </p:cNvPr>
          <p:cNvSpPr/>
          <p:nvPr/>
        </p:nvSpPr>
        <p:spPr>
          <a:xfrm>
            <a:off x="896112" y="868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54EB227-27F4-47E7-D37F-B5E05EAD1015}"/>
              </a:ext>
            </a:extLst>
          </p:cNvPr>
          <p:cNvSpPr/>
          <p:nvPr/>
        </p:nvSpPr>
        <p:spPr>
          <a:xfrm>
            <a:off x="868680" y="14173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54254B5-0E06-6E8B-E1F8-53BCB9E2DDB8}"/>
              </a:ext>
            </a:extLst>
          </p:cNvPr>
          <p:cNvSpPr/>
          <p:nvPr/>
        </p:nvSpPr>
        <p:spPr>
          <a:xfrm>
            <a:off x="896112" y="2057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95A523F-75F0-506A-00EF-77D6995050F6}"/>
              </a:ext>
            </a:extLst>
          </p:cNvPr>
          <p:cNvSpPr/>
          <p:nvPr/>
        </p:nvSpPr>
        <p:spPr>
          <a:xfrm>
            <a:off x="1199235" y="1422689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C59D14B-7387-1CA4-7DD3-297D4F121890}"/>
              </a:ext>
            </a:extLst>
          </p:cNvPr>
          <p:cNvSpPr/>
          <p:nvPr/>
        </p:nvSpPr>
        <p:spPr>
          <a:xfrm>
            <a:off x="1199235" y="312918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4298240-5067-1BC8-F301-7E63B1B725E8}"/>
              </a:ext>
            </a:extLst>
          </p:cNvPr>
          <p:cNvSpPr/>
          <p:nvPr/>
        </p:nvSpPr>
        <p:spPr>
          <a:xfrm>
            <a:off x="1199235" y="3637026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1DF93A0-E3D1-F519-2E57-F08915BDE7C8}"/>
              </a:ext>
            </a:extLst>
          </p:cNvPr>
          <p:cNvSpPr/>
          <p:nvPr/>
        </p:nvSpPr>
        <p:spPr>
          <a:xfrm>
            <a:off x="1199235" y="4135374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D5C1987-4FEF-36F3-19B6-3828D289DD52}"/>
              </a:ext>
            </a:extLst>
          </p:cNvPr>
          <p:cNvSpPr/>
          <p:nvPr/>
        </p:nvSpPr>
        <p:spPr>
          <a:xfrm>
            <a:off x="1199235" y="460365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5393F7CE-ABE4-B696-D648-63D1B0D00A27}"/>
              </a:ext>
            </a:extLst>
          </p:cNvPr>
          <p:cNvSpPr/>
          <p:nvPr/>
        </p:nvSpPr>
        <p:spPr>
          <a:xfrm>
            <a:off x="868680" y="5897880"/>
            <a:ext cx="10744200" cy="54864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0E13C7A7-A8DA-9BCB-1A8C-51A4D3D12639}"/>
              </a:ext>
            </a:extLst>
          </p:cNvPr>
          <p:cNvSpPr/>
          <p:nvPr/>
        </p:nvSpPr>
        <p:spPr>
          <a:xfrm>
            <a:off x="868680" y="6144768"/>
            <a:ext cx="10744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95EB41-541C-7494-DF70-110444705F5C}"/>
              </a:ext>
            </a:extLst>
          </p:cNvPr>
          <p:cNvSpPr txBox="1"/>
          <p:nvPr/>
        </p:nvSpPr>
        <p:spPr>
          <a:xfrm>
            <a:off x="896112" y="1499890"/>
            <a:ext cx="96541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03040"/>
                </a:solidFill>
              </a:rPr>
              <a:t>Welcome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03040"/>
                </a:solidFill>
              </a:rPr>
              <a:t>Board Elections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03040"/>
                </a:solidFill>
              </a:rPr>
              <a:t>Recap of CCL activities for the past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03040"/>
                </a:solidFill>
              </a:rPr>
              <a:t>Financial Recap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03040"/>
                </a:solidFill>
              </a:rPr>
              <a:t>Questions </a:t>
            </a:r>
          </a:p>
        </p:txBody>
      </p:sp>
    </p:spTree>
    <p:extLst>
      <p:ext uri="{BB962C8B-B14F-4D97-AF65-F5344CB8AC3E}">
        <p14:creationId xmlns:p14="http://schemas.microsoft.com/office/powerpoint/2010/main" val="2399978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C9F58-2784-ADEC-D6E2-282017083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040BDAC-D03D-4C02-729E-739E3E38E62F}"/>
              </a:ext>
            </a:extLst>
          </p:cNvPr>
          <p:cNvSpPr/>
          <p:nvPr/>
        </p:nvSpPr>
        <p:spPr>
          <a:xfrm>
            <a:off x="-36577" y="-11776"/>
            <a:ext cx="12191695" cy="6858000"/>
          </a:xfrm>
          <a:prstGeom prst="rect">
            <a:avLst/>
          </a:prstGeom>
          <a:solidFill>
            <a:srgbClr val="F5EFE5"/>
          </a:solidFill>
          <a:ln w="12700">
            <a:solidFill>
              <a:srgbClr val="F5EF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9FCA378-9260-05B8-0FC6-4645B7E3104A}"/>
              </a:ext>
            </a:extLst>
          </p:cNvPr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885AF1A-092A-C3EB-4CBB-C2336F13EE8C}"/>
              </a:ext>
            </a:extLst>
          </p:cNvPr>
          <p:cNvSpPr/>
          <p:nvPr/>
        </p:nvSpPr>
        <p:spPr>
          <a:xfrm>
            <a:off x="384048" y="0"/>
            <a:ext cx="118872" cy="6858000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D946B26-A50C-6654-8AD8-42415DEC68B6}"/>
              </a:ext>
            </a:extLst>
          </p:cNvPr>
          <p:cNvSpPr/>
          <p:nvPr/>
        </p:nvSpPr>
        <p:spPr>
          <a:xfrm>
            <a:off x="868680" y="4114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Elections</a:t>
            </a:r>
            <a:endParaRPr lang="en-US" sz="32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7558F90-80BB-C6AA-B965-170D756DBE40}"/>
              </a:ext>
            </a:extLst>
          </p:cNvPr>
          <p:cNvSpPr/>
          <p:nvPr/>
        </p:nvSpPr>
        <p:spPr>
          <a:xfrm>
            <a:off x="896112" y="868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6B903A9-8338-0964-EF68-46791CE81F09}"/>
              </a:ext>
            </a:extLst>
          </p:cNvPr>
          <p:cNvSpPr/>
          <p:nvPr/>
        </p:nvSpPr>
        <p:spPr>
          <a:xfrm>
            <a:off x="868680" y="14173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0F02817-F174-E8E5-D817-04823061AF3C}"/>
              </a:ext>
            </a:extLst>
          </p:cNvPr>
          <p:cNvSpPr/>
          <p:nvPr/>
        </p:nvSpPr>
        <p:spPr>
          <a:xfrm>
            <a:off x="896112" y="2057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E0845D0-ECD2-C8DA-1F83-E16D49A33C7F}"/>
              </a:ext>
            </a:extLst>
          </p:cNvPr>
          <p:cNvSpPr/>
          <p:nvPr/>
        </p:nvSpPr>
        <p:spPr>
          <a:xfrm>
            <a:off x="1199235" y="1422689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FA53F08-C0EE-529C-FEBF-39F19F30ACBD}"/>
              </a:ext>
            </a:extLst>
          </p:cNvPr>
          <p:cNvSpPr/>
          <p:nvPr/>
        </p:nvSpPr>
        <p:spPr>
          <a:xfrm>
            <a:off x="1199235" y="312918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31723EB-2F3A-A093-049B-02EB670A2429}"/>
              </a:ext>
            </a:extLst>
          </p:cNvPr>
          <p:cNvSpPr/>
          <p:nvPr/>
        </p:nvSpPr>
        <p:spPr>
          <a:xfrm>
            <a:off x="1199235" y="3637026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F416EA2-EDA1-F91B-BCD2-B15144BAFEFF}"/>
              </a:ext>
            </a:extLst>
          </p:cNvPr>
          <p:cNvSpPr/>
          <p:nvPr/>
        </p:nvSpPr>
        <p:spPr>
          <a:xfrm>
            <a:off x="1199235" y="4135374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A321842-318B-3691-B3D1-F22E901D1CEC}"/>
              </a:ext>
            </a:extLst>
          </p:cNvPr>
          <p:cNvSpPr/>
          <p:nvPr/>
        </p:nvSpPr>
        <p:spPr>
          <a:xfrm>
            <a:off x="1199235" y="460365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A8BD4CD2-1285-A770-5487-9944D675D0E2}"/>
              </a:ext>
            </a:extLst>
          </p:cNvPr>
          <p:cNvSpPr/>
          <p:nvPr/>
        </p:nvSpPr>
        <p:spPr>
          <a:xfrm>
            <a:off x="868680" y="5897880"/>
            <a:ext cx="10744200" cy="54864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80B09AD-1F1A-3186-D390-57E28BB95CC6}"/>
              </a:ext>
            </a:extLst>
          </p:cNvPr>
          <p:cNvSpPr/>
          <p:nvPr/>
        </p:nvSpPr>
        <p:spPr>
          <a:xfrm>
            <a:off x="868680" y="6144768"/>
            <a:ext cx="10744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5ECD4F-37BD-2C30-4BB7-BCF1630B345F}"/>
              </a:ext>
            </a:extLst>
          </p:cNvPr>
          <p:cNvSpPr txBox="1"/>
          <p:nvPr/>
        </p:nvSpPr>
        <p:spPr>
          <a:xfrm>
            <a:off x="896112" y="1499890"/>
            <a:ext cx="96541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03040"/>
                </a:solidFill>
              </a:rPr>
              <a:t>The following residents are up for re-election for the 2027 – 2028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3040"/>
                </a:solidFill>
              </a:rPr>
              <a:t>Mike Kelly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3040"/>
                </a:solidFill>
              </a:rPr>
              <a:t>Michael “Connie” Agresti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3040"/>
                </a:solidFill>
              </a:rPr>
              <a:t>Amber Alvarez Torgerson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03040"/>
              </a:solidFill>
            </a:endParaRPr>
          </a:p>
          <a:p>
            <a:r>
              <a:rPr lang="en-US" sz="2400" dirty="0">
                <a:solidFill>
                  <a:srgbClr val="203040"/>
                </a:solidFill>
              </a:rPr>
              <a:t>The following residents are new candidates for the 2027 – 2028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3040"/>
                </a:solidFill>
              </a:rPr>
              <a:t>Chuck Womack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3040"/>
                </a:solidFill>
              </a:rPr>
              <a:t>Nic Masarone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3040"/>
                </a:solidFill>
              </a:rPr>
              <a:t>Mary Adams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3040"/>
                </a:solidFill>
              </a:rPr>
              <a:t>Tony Aiken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03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116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5"/>
          </a:solidFill>
          <a:ln w="12700">
            <a:solidFill>
              <a:srgbClr val="F5EF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84048" y="0"/>
            <a:ext cx="118872" cy="6858000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4114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Community Events &amp; Traditions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96112" y="868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86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gatherings and neighborhood activities that brought Croatan together.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38200" y="1435608"/>
            <a:ext cx="5257800" cy="4553712"/>
          </a:xfrm>
          <a:prstGeom prst="roundRect">
            <a:avLst>
              <a:gd name="adj" fmla="val 1205"/>
            </a:avLst>
          </a:prstGeom>
          <a:solidFill>
            <a:srgbClr val="EAF4F6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355080" y="1417320"/>
            <a:ext cx="5257800" cy="4553712"/>
          </a:xfrm>
          <a:prstGeom prst="roundRect">
            <a:avLst>
              <a:gd name="adj" fmla="val 1205"/>
            </a:avLst>
          </a:prstGeom>
          <a:solidFill>
            <a:srgbClr val="FFF8E8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43000" y="167335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5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Neighborhood Events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6629400" y="167335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5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Family Events</a:t>
            </a:r>
            <a:endParaRPr lang="en-US" sz="2050" dirty="0"/>
          </a:p>
        </p:txBody>
      </p:sp>
      <p:sp>
        <p:nvSpPr>
          <p:cNvPr id="11" name="Shape 9"/>
          <p:cNvSpPr/>
          <p:nvPr/>
        </p:nvSpPr>
        <p:spPr>
          <a:xfrm>
            <a:off x="1143000" y="235000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389888" y="224028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Annual Meeting - Katie Ripberger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1143000" y="285292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389888" y="2639291"/>
            <a:ext cx="4416552" cy="6068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Holiday Member Social &amp; Ugly Sweater Contest - Katie Ripberger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1143000" y="335584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89888" y="324612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Spring Member Social - Katie Ripberger</a:t>
            </a:r>
            <a:endParaRPr lang="en-US" sz="1850" dirty="0"/>
          </a:p>
        </p:txBody>
      </p:sp>
      <p:sp>
        <p:nvSpPr>
          <p:cNvPr id="17" name="Shape 15"/>
          <p:cNvSpPr/>
          <p:nvPr/>
        </p:nvSpPr>
        <p:spPr>
          <a:xfrm>
            <a:off x="1143000" y="385876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389888" y="3645131"/>
            <a:ext cx="4416552" cy="6068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Spring Fling - Mike </a:t>
            </a:r>
            <a:r>
              <a:rPr lang="en-US" sz="185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Kelly and </a:t>
            </a: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volunteers</a:t>
            </a:r>
            <a:endParaRPr lang="en-US" sz="1850" dirty="0"/>
          </a:p>
        </p:txBody>
      </p:sp>
      <p:sp>
        <p:nvSpPr>
          <p:cNvPr id="19" name="Shape 17"/>
          <p:cNvSpPr/>
          <p:nvPr/>
        </p:nvSpPr>
        <p:spPr>
          <a:xfrm>
            <a:off x="1143000" y="436168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89888" y="425196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Neighborhood Garage Sale - Bob Lougen</a:t>
            </a:r>
            <a:endParaRPr lang="en-US" sz="1850" dirty="0"/>
          </a:p>
        </p:txBody>
      </p:sp>
      <p:sp>
        <p:nvSpPr>
          <p:cNvPr id="21" name="Shape 19"/>
          <p:cNvSpPr/>
          <p:nvPr/>
        </p:nvSpPr>
        <p:spPr>
          <a:xfrm>
            <a:off x="6629400" y="235000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876288" y="224028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Halloween Block Party - Amanda Robinson; Matt &amp; Christina Michels</a:t>
            </a:r>
            <a:endParaRPr lang="en-US" sz="1850" dirty="0"/>
          </a:p>
        </p:txBody>
      </p:sp>
      <p:sp>
        <p:nvSpPr>
          <p:cNvPr id="23" name="Shape 21"/>
          <p:cNvSpPr/>
          <p:nvPr/>
        </p:nvSpPr>
        <p:spPr>
          <a:xfrm>
            <a:off x="6629400" y="2942705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876288" y="2852928"/>
            <a:ext cx="441655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Pictures with Santa - Amanda Robinson</a:t>
            </a:r>
            <a:endParaRPr lang="en-US" sz="1850" dirty="0"/>
          </a:p>
        </p:txBody>
      </p:sp>
      <p:sp>
        <p:nvSpPr>
          <p:cNvPr id="25" name="Shape 23"/>
          <p:cNvSpPr/>
          <p:nvPr/>
        </p:nvSpPr>
        <p:spPr>
          <a:xfrm>
            <a:off x="6629400" y="335584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876288" y="324612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Hot Chocolate &amp; Cookies with Santa - Amanda Robinson; Patty &amp; Tyler Volpe</a:t>
            </a:r>
            <a:endParaRPr lang="en-US" sz="1850" dirty="0"/>
          </a:p>
        </p:txBody>
      </p:sp>
      <p:sp>
        <p:nvSpPr>
          <p:cNvPr id="27" name="Shape 25"/>
          <p:cNvSpPr/>
          <p:nvPr/>
        </p:nvSpPr>
        <p:spPr>
          <a:xfrm>
            <a:off x="6629400" y="385876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876288" y="374904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Holiday Lights Contest - Carol Skarbek; Connie McKenzie</a:t>
            </a:r>
            <a:endParaRPr lang="en-US" sz="1850" dirty="0"/>
          </a:p>
        </p:txBody>
      </p:sp>
      <p:sp>
        <p:nvSpPr>
          <p:cNvPr id="29" name="Shape 27"/>
          <p:cNvSpPr/>
          <p:nvPr/>
        </p:nvSpPr>
        <p:spPr>
          <a:xfrm>
            <a:off x="6647688" y="4512564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876288" y="4343400"/>
            <a:ext cx="4416552" cy="651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Ice Cream Socials - Amanda Robinson; Patty &amp; Tyler Volpe</a:t>
            </a:r>
            <a:endParaRPr lang="en-US" sz="1850" dirty="0"/>
          </a:p>
        </p:txBody>
      </p:sp>
      <p:sp>
        <p:nvSpPr>
          <p:cNvPr id="31" name="Text 29"/>
          <p:cNvSpPr/>
          <p:nvPr/>
        </p:nvSpPr>
        <p:spPr>
          <a:xfrm>
            <a:off x="868680" y="649224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86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Croatan Civic League</a:t>
            </a:r>
            <a:endParaRPr lang="en-US" sz="1050" dirty="0"/>
          </a:p>
        </p:txBody>
      </p:sp>
      <p:sp>
        <p:nvSpPr>
          <p:cNvPr id="33" name="Text 18">
            <a:extLst>
              <a:ext uri="{FF2B5EF4-FFF2-40B4-BE49-F238E27FC236}">
                <a16:creationId xmlns:a16="http://schemas.microsoft.com/office/drawing/2014/main" id="{9651AD0F-20AA-F8D6-127C-478DAB557F51}"/>
              </a:ext>
            </a:extLst>
          </p:cNvPr>
          <p:cNvSpPr/>
          <p:nvPr/>
        </p:nvSpPr>
        <p:spPr>
          <a:xfrm>
            <a:off x="1403604" y="4652495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lvl="0">
              <a:defRPr/>
            </a:pPr>
            <a:r>
              <a:rPr lang="en-US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Croatan “Be Bone Strong” Walking Club - Barbara Hannah Grufferman and Bettina Armour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5" name="Shape 17">
            <a:extLst>
              <a:ext uri="{FF2B5EF4-FFF2-40B4-BE49-F238E27FC236}">
                <a16:creationId xmlns:a16="http://schemas.microsoft.com/office/drawing/2014/main" id="{DDD92CE6-C875-7D97-0986-38CB1490FB50}"/>
              </a:ext>
            </a:extLst>
          </p:cNvPr>
          <p:cNvSpPr/>
          <p:nvPr/>
        </p:nvSpPr>
        <p:spPr>
          <a:xfrm>
            <a:off x="1146325" y="4743519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8">
            <a:extLst>
              <a:ext uri="{FF2B5EF4-FFF2-40B4-BE49-F238E27FC236}">
                <a16:creationId xmlns:a16="http://schemas.microsoft.com/office/drawing/2014/main" id="{17452C9F-F344-77DA-DAF5-A9E28DC7451F}"/>
              </a:ext>
            </a:extLst>
          </p:cNvPr>
          <p:cNvSpPr/>
          <p:nvPr/>
        </p:nvSpPr>
        <p:spPr>
          <a:xfrm>
            <a:off x="6876288" y="5001491"/>
            <a:ext cx="4416552" cy="651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lvl="0">
              <a:defRPr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</a:rPr>
              <a:t>Croatan Cares 5K Family Walk/Run - Amanda Robinson</a:t>
            </a:r>
          </a:p>
        </p:txBody>
      </p:sp>
      <p:sp>
        <p:nvSpPr>
          <p:cNvPr id="39" name="Shape 27">
            <a:extLst>
              <a:ext uri="{FF2B5EF4-FFF2-40B4-BE49-F238E27FC236}">
                <a16:creationId xmlns:a16="http://schemas.microsoft.com/office/drawing/2014/main" id="{ECA681CE-7BF3-FE50-C5C5-52189F626578}"/>
              </a:ext>
            </a:extLst>
          </p:cNvPr>
          <p:cNvSpPr/>
          <p:nvPr/>
        </p:nvSpPr>
        <p:spPr>
          <a:xfrm>
            <a:off x="6635496" y="5196840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5"/>
          </a:solidFill>
          <a:ln w="12700">
            <a:solidFill>
              <a:srgbClr val="F5EF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84048" y="0"/>
            <a:ext cx="118872" cy="6858000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4114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Projects &amp; Operations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96112" y="868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86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Behind-the-scenes work that keeps CCL active, visible, and responsive.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1417320"/>
            <a:ext cx="5257800" cy="4553712"/>
          </a:xfrm>
          <a:prstGeom prst="roundRect">
            <a:avLst>
              <a:gd name="adj" fmla="val 1205"/>
            </a:avLst>
          </a:prstGeom>
          <a:solidFill>
            <a:srgbClr val="EAF4F6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232329" y="1417320"/>
            <a:ext cx="5257800" cy="4553712"/>
          </a:xfrm>
          <a:prstGeom prst="roundRect">
            <a:avLst>
              <a:gd name="adj" fmla="val 1205"/>
            </a:avLst>
          </a:prstGeom>
          <a:solidFill>
            <a:srgbClr val="FFF8E8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pPr lvl="0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143000" y="167335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5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Neighborhood Improvements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6629400" y="1673352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5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Ongoing Operations</a:t>
            </a:r>
            <a:endParaRPr lang="en-US" sz="2050" dirty="0"/>
          </a:p>
        </p:txBody>
      </p:sp>
      <p:sp>
        <p:nvSpPr>
          <p:cNvPr id="11" name="Shape 9"/>
          <p:cNvSpPr/>
          <p:nvPr/>
        </p:nvSpPr>
        <p:spPr>
          <a:xfrm>
            <a:off x="1143000" y="235000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389888" y="224028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Beach replenishment completed - Mike Kelly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1140091" y="284433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389888" y="2555748"/>
            <a:ext cx="44165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Rudee Inlet Weir Structure Improvements Study - Mike Kelly, Bob Lougen, Chuck Kubic and Wes Laine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1165167" y="3537619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89888" y="3465576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Front entrance landscaping - Cheryl Garvey</a:t>
            </a:r>
            <a:endParaRPr lang="en-US" sz="1850" dirty="0"/>
          </a:p>
        </p:txBody>
      </p:sp>
      <p:sp>
        <p:nvSpPr>
          <p:cNvPr id="17" name="Shape 15"/>
          <p:cNvSpPr/>
          <p:nvPr/>
        </p:nvSpPr>
        <p:spPr>
          <a:xfrm>
            <a:off x="1161496" y="3909060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389888" y="379476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Roads &amp; streets - Frank Borum</a:t>
            </a:r>
            <a:endParaRPr lang="en-US" sz="1850" dirty="0"/>
          </a:p>
        </p:txBody>
      </p:sp>
      <p:sp>
        <p:nvSpPr>
          <p:cNvPr id="19" name="Shape 17"/>
          <p:cNvSpPr/>
          <p:nvPr/>
        </p:nvSpPr>
        <p:spPr>
          <a:xfrm>
            <a:off x="1156023" y="4288744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89680" y="4140985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Flags on Croatan Road - Cheryl and Bill Garvey; Jim Skarbek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6629400" y="235000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876288" y="224028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 patrols &amp; safety updates - Connie Agresti</a:t>
            </a:r>
          </a:p>
          <a:p>
            <a:pPr marL="0" indent="0">
              <a:buNone/>
            </a:pPr>
            <a:endParaRPr lang="en-US" sz="1850" dirty="0"/>
          </a:p>
        </p:txBody>
      </p:sp>
      <p:sp>
        <p:nvSpPr>
          <p:cNvPr id="23" name="Shape 21"/>
          <p:cNvSpPr/>
          <p:nvPr/>
        </p:nvSpPr>
        <p:spPr>
          <a:xfrm>
            <a:off x="6629400" y="2852928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876288" y="2786495"/>
            <a:ext cx="4416552" cy="4276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Dominion Energy donation - arranged by Bob Lougen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621087" y="3707201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876288" y="3666795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Communications, membership, website &amp; social media - Bob Lougen</a:t>
            </a:r>
          </a:p>
          <a:p>
            <a:pPr marL="0" indent="0">
              <a:buNone/>
            </a:pPr>
            <a:endParaRPr lang="en-US" sz="1850" dirty="0"/>
          </a:p>
        </p:txBody>
      </p:sp>
      <p:sp>
        <p:nvSpPr>
          <p:cNvPr id="27" name="Shape 25"/>
          <p:cNvSpPr/>
          <p:nvPr/>
        </p:nvSpPr>
        <p:spPr>
          <a:xfrm>
            <a:off x="6626698" y="4198691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876288" y="416052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Meeting minutes - Mike Fantozzi</a:t>
            </a:r>
            <a:endParaRPr lang="en-US" sz="1850" dirty="0"/>
          </a:p>
        </p:txBody>
      </p:sp>
      <p:sp>
        <p:nvSpPr>
          <p:cNvPr id="29" name="Shape 27"/>
          <p:cNvSpPr/>
          <p:nvPr/>
        </p:nvSpPr>
        <p:spPr>
          <a:xfrm>
            <a:off x="6621087" y="4571309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876288" y="4493340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 financials - Chuck Womack</a:t>
            </a:r>
            <a:endParaRPr lang="en-US" sz="1850" dirty="0"/>
          </a:p>
        </p:txBody>
      </p:sp>
      <p:sp>
        <p:nvSpPr>
          <p:cNvPr id="31" name="Text 29"/>
          <p:cNvSpPr/>
          <p:nvPr/>
        </p:nvSpPr>
        <p:spPr>
          <a:xfrm>
            <a:off x="868680" y="649224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86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Croatan Civic League</a:t>
            </a:r>
            <a:endParaRPr lang="en-US" sz="1050" dirty="0"/>
          </a:p>
        </p:txBody>
      </p:sp>
      <p:sp>
        <p:nvSpPr>
          <p:cNvPr id="33" name="Shape 21">
            <a:extLst>
              <a:ext uri="{FF2B5EF4-FFF2-40B4-BE49-F238E27FC236}">
                <a16:creationId xmlns:a16="http://schemas.microsoft.com/office/drawing/2014/main" id="{B7E4556E-3EDE-95E1-B201-6F4D40408539}"/>
              </a:ext>
            </a:extLst>
          </p:cNvPr>
          <p:cNvSpPr/>
          <p:nvPr/>
        </p:nvSpPr>
        <p:spPr>
          <a:xfrm>
            <a:off x="6626698" y="3413759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2">
            <a:extLst>
              <a:ext uri="{FF2B5EF4-FFF2-40B4-BE49-F238E27FC236}">
                <a16:creationId xmlns:a16="http://schemas.microsoft.com/office/drawing/2014/main" id="{C8CEE43E-87E0-D785-CE6B-A6B9D0DA51AF}"/>
              </a:ext>
            </a:extLst>
          </p:cNvPr>
          <p:cNvSpPr/>
          <p:nvPr/>
        </p:nvSpPr>
        <p:spPr>
          <a:xfrm>
            <a:off x="6876288" y="3356264"/>
            <a:ext cx="4416552" cy="447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 Newsletter – Martha Kelly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4" name="Text 28">
            <a:extLst>
              <a:ext uri="{FF2B5EF4-FFF2-40B4-BE49-F238E27FC236}">
                <a16:creationId xmlns:a16="http://schemas.microsoft.com/office/drawing/2014/main" id="{35793535-963B-2D42-FCAB-485AE2A27A4B}"/>
              </a:ext>
            </a:extLst>
          </p:cNvPr>
          <p:cNvSpPr/>
          <p:nvPr/>
        </p:nvSpPr>
        <p:spPr>
          <a:xfrm>
            <a:off x="6876288" y="4981056"/>
            <a:ext cx="4416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1850" dirty="0"/>
          </a:p>
        </p:txBody>
      </p:sp>
      <p:sp>
        <p:nvSpPr>
          <p:cNvPr id="36" name="Shape 27">
            <a:extLst>
              <a:ext uri="{FF2B5EF4-FFF2-40B4-BE49-F238E27FC236}">
                <a16:creationId xmlns:a16="http://schemas.microsoft.com/office/drawing/2014/main" id="{A7C6C61E-8404-7BEB-9848-685AFEEE5489}"/>
              </a:ext>
            </a:extLst>
          </p:cNvPr>
          <p:cNvSpPr/>
          <p:nvPr/>
        </p:nvSpPr>
        <p:spPr>
          <a:xfrm>
            <a:off x="6629677" y="4902706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26">
            <a:extLst>
              <a:ext uri="{FF2B5EF4-FFF2-40B4-BE49-F238E27FC236}">
                <a16:creationId xmlns:a16="http://schemas.microsoft.com/office/drawing/2014/main" id="{A1FF1A7A-995B-92D7-73CC-2F4DE917DED3}"/>
              </a:ext>
            </a:extLst>
          </p:cNvPr>
          <p:cNvSpPr/>
          <p:nvPr/>
        </p:nvSpPr>
        <p:spPr>
          <a:xfrm>
            <a:off x="6876288" y="4818660"/>
            <a:ext cx="3859876" cy="289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Wagon- Cheryl Garvey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5"/>
          </a:solidFill>
          <a:ln w="12700">
            <a:solidFill>
              <a:srgbClr val="F5EF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84048" y="0"/>
            <a:ext cx="118872" cy="6858000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4114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Looking Ahead: Proposed Priorities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96112" y="868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86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simple set of goals to guide CCL beyond the annual events and current projects.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1417320"/>
            <a:ext cx="5257800" cy="1143000"/>
          </a:xfrm>
          <a:prstGeom prst="roundRect">
            <a:avLst>
              <a:gd name="adj" fmla="val 4800"/>
            </a:avLst>
          </a:prstGeom>
          <a:solidFill>
            <a:srgbClr val="EAF4F6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1618488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Safety &amp; Security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143000" y="1984248"/>
            <a:ext cx="4709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Continue patrol funding, safety updates, and safety communication with residents.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355080" y="1417320"/>
            <a:ext cx="5257800" cy="1143000"/>
          </a:xfrm>
          <a:prstGeom prst="roundRect">
            <a:avLst>
              <a:gd name="adj" fmla="val 4800"/>
            </a:avLst>
          </a:prstGeom>
          <a:solidFill>
            <a:srgbClr val="FFF8E8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629400" y="1618488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Neighborhood Improvements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629400" y="1984248"/>
            <a:ext cx="4709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Stay engaged on beach, Rudee Inlet, entrance, streets, and sewer/utility issues.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68680" y="3063240"/>
            <a:ext cx="5257800" cy="1143000"/>
          </a:xfrm>
          <a:prstGeom prst="roundRect">
            <a:avLst>
              <a:gd name="adj" fmla="val 4800"/>
            </a:avLst>
          </a:prstGeom>
          <a:solidFill>
            <a:srgbClr val="EAF4F6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43000" y="3264408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Resident Engagement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143000" y="3630168"/>
            <a:ext cx="4709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new neighbors, increase membership, and make it easier to volunteer.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6355080" y="3038025"/>
            <a:ext cx="5257800" cy="1143000"/>
          </a:xfrm>
          <a:prstGeom prst="roundRect">
            <a:avLst>
              <a:gd name="adj" fmla="val 4800"/>
            </a:avLst>
          </a:prstGeom>
          <a:solidFill>
            <a:srgbClr val="FFF8E8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629400" y="3264408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Financial Stewardship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629400" y="3502152"/>
            <a:ext cx="4709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expenditures and events budget-conscious and maintain clear monthly reporting.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68680" y="4919472"/>
            <a:ext cx="10744200" cy="1143000"/>
          </a:xfrm>
          <a:prstGeom prst="roundRect">
            <a:avLst>
              <a:gd name="adj" fmla="val 4800"/>
            </a:avLst>
          </a:prstGeom>
          <a:solidFill>
            <a:srgbClr val="EAF4F6"/>
          </a:solidFill>
          <a:ln w="12700">
            <a:solidFill>
              <a:srgbClr val="D7E2E6">
                <a:alpha val="70000"/>
              </a:srgbClr>
            </a:solidFill>
            <a:prstDash val="solid"/>
          </a:ln>
          <a:effectLst>
            <a:outerShdw blurRad="12700" dist="50800" dir="2700000" algn="bl" rotWithShape="0">
              <a:srgbClr val="C7C7C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143000" y="5120640"/>
            <a:ext cx="10149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Communication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143000" y="5486400"/>
            <a:ext cx="10149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Continue to share relevant information through the newsletter, website, email updates, and social media reach.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868680" y="6492240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86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Croatan Civic League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8804" y="0"/>
            <a:ext cx="12191695" cy="6858000"/>
          </a:xfrm>
          <a:prstGeom prst="rect">
            <a:avLst/>
          </a:prstGeom>
          <a:solidFill>
            <a:srgbClr val="F5EFE5"/>
          </a:solidFill>
          <a:ln w="12700">
            <a:solidFill>
              <a:srgbClr val="F5EF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384048" y="0"/>
            <a:ext cx="118872" cy="6858000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4114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Neighbors Can Get Involved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96112" y="868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latin typeface="Aptos" pitchFamily="34" charset="0"/>
                <a:ea typeface="Aptos" pitchFamily="34" charset="-122"/>
                <a:cs typeface="Aptos" pitchFamily="34" charset="-120"/>
              </a:rPr>
              <a:t>Consider choosing one way to participate.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14173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Pick one thing this year.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896112" y="2057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CCL works because residents step in — even small roles make a visible difference.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56919" y="2743200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207008" y="2619756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with one event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956919" y="3259836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99235" y="312918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a new neighbor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956919" y="3768921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99235" y="3637026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Join a committee or project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954965" y="4250020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99235" y="4135374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 ideas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960120" y="4731119"/>
            <a:ext cx="118872" cy="118872"/>
          </a:xfrm>
          <a:prstGeom prst="ellipse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99235" y="460365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203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Encourage a neighbor to join CCL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868680" y="5897880"/>
            <a:ext cx="10744200" cy="54864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68680" y="6144768"/>
            <a:ext cx="10744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E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 you to every volunteer who helped CCL serve Croatan this year.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CE948-7958-1AAF-3F66-8B7019F5B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C5998B-6AA2-DD68-78CD-C50FAD13AE87}"/>
              </a:ext>
            </a:extLst>
          </p:cNvPr>
          <p:cNvSpPr/>
          <p:nvPr/>
        </p:nvSpPr>
        <p:spPr>
          <a:xfrm>
            <a:off x="378229" y="-11776"/>
            <a:ext cx="12191695" cy="6869776"/>
          </a:xfrm>
          <a:prstGeom prst="rect">
            <a:avLst/>
          </a:prstGeom>
          <a:solidFill>
            <a:srgbClr val="F5EFE5"/>
          </a:solidFill>
          <a:ln w="12700">
            <a:solidFill>
              <a:srgbClr val="F5EF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8E2A67B-3BD0-3B97-07E4-5E581E7A7711}"/>
              </a:ext>
            </a:extLst>
          </p:cNvPr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330D96F-5A01-DFFC-4B6A-4A792E601401}"/>
              </a:ext>
            </a:extLst>
          </p:cNvPr>
          <p:cNvSpPr/>
          <p:nvPr/>
        </p:nvSpPr>
        <p:spPr>
          <a:xfrm>
            <a:off x="384048" y="0"/>
            <a:ext cx="118872" cy="6858000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7FE9B98-E629-26B5-BE7A-B05EFCA22091}"/>
              </a:ext>
            </a:extLst>
          </p:cNvPr>
          <p:cNvSpPr/>
          <p:nvPr/>
        </p:nvSpPr>
        <p:spPr>
          <a:xfrm>
            <a:off x="868680" y="-83439"/>
            <a:ext cx="10515600" cy="906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Financial Recap</a:t>
            </a:r>
            <a:endParaRPr lang="en-US" sz="27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E7648CA-5DB8-94D9-B239-53EFB30794D8}"/>
              </a:ext>
            </a:extLst>
          </p:cNvPr>
          <p:cNvSpPr/>
          <p:nvPr/>
        </p:nvSpPr>
        <p:spPr>
          <a:xfrm>
            <a:off x="896112" y="868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2D953FF-DFD1-9A3D-1A11-D70DF10723E7}"/>
              </a:ext>
            </a:extLst>
          </p:cNvPr>
          <p:cNvSpPr/>
          <p:nvPr/>
        </p:nvSpPr>
        <p:spPr>
          <a:xfrm>
            <a:off x="868680" y="14173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A6A1FC4-2C68-0499-F1D6-B62D16CB1225}"/>
              </a:ext>
            </a:extLst>
          </p:cNvPr>
          <p:cNvSpPr/>
          <p:nvPr/>
        </p:nvSpPr>
        <p:spPr>
          <a:xfrm>
            <a:off x="896112" y="2057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2C78465-676E-067C-AEC0-733928E95FF4}"/>
              </a:ext>
            </a:extLst>
          </p:cNvPr>
          <p:cNvSpPr/>
          <p:nvPr/>
        </p:nvSpPr>
        <p:spPr>
          <a:xfrm>
            <a:off x="1199235" y="1422689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385DA10-D4B0-29AB-8C74-C7F1FDFE5A3C}"/>
              </a:ext>
            </a:extLst>
          </p:cNvPr>
          <p:cNvSpPr/>
          <p:nvPr/>
        </p:nvSpPr>
        <p:spPr>
          <a:xfrm>
            <a:off x="1199235" y="312918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1A020F7-C6F2-8704-DAC5-390AA9620A01}"/>
              </a:ext>
            </a:extLst>
          </p:cNvPr>
          <p:cNvSpPr/>
          <p:nvPr/>
        </p:nvSpPr>
        <p:spPr>
          <a:xfrm>
            <a:off x="1199235" y="3637026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A33B365-D0B7-1537-ADE1-17CB13A3C50E}"/>
              </a:ext>
            </a:extLst>
          </p:cNvPr>
          <p:cNvSpPr/>
          <p:nvPr/>
        </p:nvSpPr>
        <p:spPr>
          <a:xfrm>
            <a:off x="1199235" y="4135374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A51A169-15CF-7EC0-99C4-3853278E5935}"/>
              </a:ext>
            </a:extLst>
          </p:cNvPr>
          <p:cNvSpPr/>
          <p:nvPr/>
        </p:nvSpPr>
        <p:spPr>
          <a:xfrm>
            <a:off x="1199235" y="460365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CDD2A00-334E-66C8-2C57-083BF169D9D3}"/>
              </a:ext>
            </a:extLst>
          </p:cNvPr>
          <p:cNvSpPr/>
          <p:nvPr/>
        </p:nvSpPr>
        <p:spPr>
          <a:xfrm>
            <a:off x="868680" y="6144768"/>
            <a:ext cx="10744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2C2B2C5-FE9C-92CF-3900-3E43029D7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990" y="615958"/>
            <a:ext cx="2614103" cy="9891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7516251-01CC-05DE-482D-BF89A3E07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04" y="615958"/>
            <a:ext cx="6921970" cy="61246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FA59B92-D510-DCB0-089C-D915DF9292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769" y="1737360"/>
            <a:ext cx="3678539" cy="245235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5A2551D-219D-DF3E-83F3-86C3E7BE9F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090" y="4271074"/>
            <a:ext cx="3285896" cy="246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9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04B93-26E9-8AF2-8C02-679FC6131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463F7B9-57E1-CADD-3865-55A578EE8DA3}"/>
              </a:ext>
            </a:extLst>
          </p:cNvPr>
          <p:cNvSpPr/>
          <p:nvPr/>
        </p:nvSpPr>
        <p:spPr>
          <a:xfrm>
            <a:off x="-36577" y="-69272"/>
            <a:ext cx="12191695" cy="6858000"/>
          </a:xfrm>
          <a:prstGeom prst="rect">
            <a:avLst/>
          </a:prstGeom>
          <a:solidFill>
            <a:srgbClr val="F5EFE5"/>
          </a:solidFill>
          <a:ln w="12700">
            <a:solidFill>
              <a:srgbClr val="F5EFE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A633922-3ADA-3871-0466-BB05FD65C7A2}"/>
              </a:ext>
            </a:extLst>
          </p:cNvPr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3D8EA3"/>
          </a:solidFill>
          <a:ln w="12700">
            <a:solidFill>
              <a:srgbClr val="3D8EA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EF14356-4CB6-B5CC-AFE0-FDEA142A2C28}"/>
              </a:ext>
            </a:extLst>
          </p:cNvPr>
          <p:cNvSpPr/>
          <p:nvPr/>
        </p:nvSpPr>
        <p:spPr>
          <a:xfrm>
            <a:off x="384048" y="0"/>
            <a:ext cx="118872" cy="6858000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7CD493F-2548-446F-8C52-63E24ED86689}"/>
              </a:ext>
            </a:extLst>
          </p:cNvPr>
          <p:cNvSpPr/>
          <p:nvPr/>
        </p:nvSpPr>
        <p:spPr>
          <a:xfrm>
            <a:off x="1071219" y="247179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73E5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ACCB579-9535-118F-9669-AF0E9B3C7E47}"/>
              </a:ext>
            </a:extLst>
          </p:cNvPr>
          <p:cNvSpPr/>
          <p:nvPr/>
        </p:nvSpPr>
        <p:spPr>
          <a:xfrm>
            <a:off x="896112" y="8686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05C59A2-904C-8891-05BE-F92C803F421B}"/>
              </a:ext>
            </a:extLst>
          </p:cNvPr>
          <p:cNvSpPr/>
          <p:nvPr/>
        </p:nvSpPr>
        <p:spPr>
          <a:xfrm>
            <a:off x="868680" y="14173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88CA62B-1FF3-3284-01F1-53A61E262241}"/>
              </a:ext>
            </a:extLst>
          </p:cNvPr>
          <p:cNvSpPr/>
          <p:nvPr/>
        </p:nvSpPr>
        <p:spPr>
          <a:xfrm>
            <a:off x="896112" y="2057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30290CE-5C1D-43D2-5316-AE8E5372DF70}"/>
              </a:ext>
            </a:extLst>
          </p:cNvPr>
          <p:cNvSpPr/>
          <p:nvPr/>
        </p:nvSpPr>
        <p:spPr>
          <a:xfrm>
            <a:off x="1199235" y="1422689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7F46436-506C-BC13-43D6-36C78A83F659}"/>
              </a:ext>
            </a:extLst>
          </p:cNvPr>
          <p:cNvSpPr/>
          <p:nvPr/>
        </p:nvSpPr>
        <p:spPr>
          <a:xfrm>
            <a:off x="1199235" y="312918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C9664EE-FC16-84A9-F7C0-526A2E7167AF}"/>
              </a:ext>
            </a:extLst>
          </p:cNvPr>
          <p:cNvSpPr/>
          <p:nvPr/>
        </p:nvSpPr>
        <p:spPr>
          <a:xfrm>
            <a:off x="1199235" y="3637026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8EF6929-B1A6-FF7A-0866-16FC875B7D69}"/>
              </a:ext>
            </a:extLst>
          </p:cNvPr>
          <p:cNvSpPr/>
          <p:nvPr/>
        </p:nvSpPr>
        <p:spPr>
          <a:xfrm>
            <a:off x="1199235" y="4135374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6751EFD-CB84-38BD-3115-3A3A2A89E781}"/>
              </a:ext>
            </a:extLst>
          </p:cNvPr>
          <p:cNvSpPr/>
          <p:nvPr/>
        </p:nvSpPr>
        <p:spPr>
          <a:xfrm>
            <a:off x="1199235" y="4603658"/>
            <a:ext cx="972007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8A8C931F-790B-E882-FD90-88037513D177}"/>
              </a:ext>
            </a:extLst>
          </p:cNvPr>
          <p:cNvSpPr/>
          <p:nvPr/>
        </p:nvSpPr>
        <p:spPr>
          <a:xfrm>
            <a:off x="868680" y="5897880"/>
            <a:ext cx="10744200" cy="54864"/>
          </a:xfrm>
          <a:prstGeom prst="rect">
            <a:avLst/>
          </a:prstGeom>
          <a:solidFill>
            <a:srgbClr val="E5B454"/>
          </a:solidFill>
          <a:ln w="12700">
            <a:solidFill>
              <a:srgbClr val="E5B45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738CFB6-FD47-DE1A-E845-6BB3C3B95030}"/>
              </a:ext>
            </a:extLst>
          </p:cNvPr>
          <p:cNvSpPr/>
          <p:nvPr/>
        </p:nvSpPr>
        <p:spPr>
          <a:xfrm>
            <a:off x="868680" y="6144768"/>
            <a:ext cx="10744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03042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3279</TotalTime>
  <Words>650</Words>
  <Application>Microsoft Office PowerPoint</Application>
  <PresentationFormat>Widescreen</PresentationFormat>
  <Paragraphs>98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Croatan Civic League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CCL Annual Meeting Recap</dc:title>
  <dc:subject>CCL Annual Meeting Recap</dc:subject>
  <dc:creator>OpenAI</dc:creator>
  <cp:lastModifiedBy>Robert Lougen</cp:lastModifiedBy>
  <cp:revision>24</cp:revision>
  <dcterms:created xsi:type="dcterms:W3CDTF">2026-08-28T16:53:56Z</dcterms:created>
  <dcterms:modified xsi:type="dcterms:W3CDTF">2026-10-23T21:30:06Z</dcterms:modified>
</cp:coreProperties>
</file>